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" ContentType="image/jpeg"/>
  <Default Extension="gif&amp;ehk=UqxCLIKB" ContentType="image/gi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0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2BF4-489A-46AC-AE7C-91F609647CD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C7ED-0D40-4715-9054-F1E0CFBC0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278B-10AE-456B-93CC-A078869B722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40C9-6624-41C0-8B5B-06FE53139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&amp;ehk=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&amp;ehk=UqxCLIK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-saXKwaLSAhVFKyYKHewpAuEQjRwIBw&amp;url=http://ftw.usatoday.com/2016/02/pat-venditte-toronto-blue-jays-ambidextrous-switch-pitcher-mlb&amp;psig=AFQjCNGezInQ7dYKhTM3iU006pz_79noFg&amp;ust=148781192571703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5284"/>
            <a:ext cx="6858000" cy="1569716"/>
          </a:xfrm>
        </p:spPr>
        <p:txBody>
          <a:bodyPr/>
          <a:lstStyle/>
          <a:p>
            <a:r>
              <a:rPr lang="en-US" dirty="0"/>
              <a:t>Rule 8.00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858000" cy="762000"/>
          </a:xfrm>
        </p:spPr>
        <p:txBody>
          <a:bodyPr/>
          <a:lstStyle/>
          <a:p>
            <a:r>
              <a:rPr lang="en-US" dirty="0"/>
              <a:t>THE PITCHER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114800" cy="19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PENALTY: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dirty="0"/>
              <a:t>For </a:t>
            </a:r>
            <a:r>
              <a:rPr lang="en-US" sz="2400" b="1" dirty="0"/>
              <a:t>8.02 (a) 2-6</a:t>
            </a:r>
            <a:r>
              <a:rPr lang="en-US" sz="2400" dirty="0"/>
              <a:t>, call the pitch a ball and warn the pitcher.  If a play occurs, the offensive manager may advise the plate umpire of acceptance of the play.  Election of the play must occur immediately at the end of the play.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NOTE:   </a:t>
            </a:r>
            <a:r>
              <a:rPr lang="en-US" sz="2400" dirty="0"/>
              <a:t>Rosin bags are ok.  They must be applied to the hand.  Not the ball, glove or the uniform.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7772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915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ill Sans MT" pitchFamily="34" charset="0"/>
              </a:rPr>
              <a:t>8.03</a:t>
            </a:r>
            <a:r>
              <a:rPr lang="en-US" sz="2800" dirty="0">
                <a:latin typeface="Gill Sans MT" pitchFamily="34" charset="0"/>
              </a:rPr>
              <a:t> – </a:t>
            </a:r>
            <a:r>
              <a:rPr lang="en-US" sz="2400" dirty="0">
                <a:latin typeface="Gill Sans MT" pitchFamily="34" charset="0"/>
              </a:rPr>
              <a:t>No more than </a:t>
            </a:r>
            <a:r>
              <a:rPr lang="en-US" sz="2400" b="1" dirty="0">
                <a:latin typeface="Gill Sans MT" pitchFamily="34" charset="0"/>
              </a:rPr>
              <a:t>8</a:t>
            </a:r>
            <a:r>
              <a:rPr lang="en-US" sz="2400" dirty="0">
                <a:latin typeface="Gill Sans MT" pitchFamily="34" charset="0"/>
              </a:rPr>
              <a:t> preparatory pitches before an inning begins. Time of these pitches shall not exceed </a:t>
            </a:r>
            <a:r>
              <a:rPr lang="en-US" sz="2400" b="1" dirty="0">
                <a:latin typeface="Gill Sans MT" pitchFamily="34" charset="0"/>
              </a:rPr>
              <a:t>60 seconds</a:t>
            </a:r>
            <a:r>
              <a:rPr lang="en-US" sz="2400" dirty="0">
                <a:latin typeface="Gill Sans MT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Gill Sans MT" pitchFamily="34" charset="0"/>
              </a:rPr>
              <a:t>  “Pitcher,  8 in the first, 5 every other.”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X  </a:t>
            </a:r>
            <a:r>
              <a:rPr lang="en-US" sz="2400" dirty="0">
                <a:latin typeface="Gill Sans MT" pitchFamily="34" charset="0"/>
              </a:rPr>
              <a:t>“Pitcher,  how many more do you need?” </a:t>
            </a:r>
            <a:r>
              <a:rPr lang="en-US" sz="2400" b="1" i="1" dirty="0">
                <a:solidFill>
                  <a:srgbClr val="FF0000"/>
                </a:solidFill>
                <a:latin typeface="Gill Sans MT" pitchFamily="34" charset="0"/>
              </a:rPr>
              <a:t>Answer:  “2 more”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Gill Sans MT" pitchFamily="34" charset="0"/>
              </a:rPr>
              <a:t>  “Pitcher,  you good to go? Or do you want one more?”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ill Sans MT" pitchFamily="34" charset="0"/>
              </a:rPr>
              <a:t>8.04 </a:t>
            </a:r>
            <a:r>
              <a:rPr lang="en-US" sz="2400" b="1" dirty="0">
                <a:latin typeface="Gill Sans MT" pitchFamily="34" charset="0"/>
              </a:rPr>
              <a:t>- </a:t>
            </a:r>
            <a:r>
              <a:rPr lang="en-US" sz="2400" dirty="0">
                <a:latin typeface="Gill Sans MT" pitchFamily="34" charset="0"/>
              </a:rPr>
              <a:t>When bases are unoccupied, the pitcher shall deliver the ball within 20 seconds after the pitcher receives the ball. 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Gill Sans MT" pitchFamily="34" charset="0"/>
              </a:rPr>
              <a:t>PENALTY: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 </a:t>
            </a:r>
            <a:r>
              <a:rPr lang="en-US" sz="2400" dirty="0">
                <a:latin typeface="Gill Sans MT" pitchFamily="34" charset="0"/>
              </a:rPr>
              <a:t>The umpire shall call a ball.  </a:t>
            </a:r>
          </a:p>
          <a:p>
            <a:pPr algn="ctr"/>
            <a:r>
              <a:rPr lang="en-US" sz="2400" b="1" dirty="0">
                <a:latin typeface="Gill Sans MT" pitchFamily="34" charset="0"/>
              </a:rPr>
              <a:t>NOTE:   </a:t>
            </a:r>
            <a:r>
              <a:rPr lang="en-US" sz="2400" dirty="0">
                <a:latin typeface="Gill Sans MT" pitchFamily="34" charset="0"/>
              </a:rPr>
              <a:t>Be certain it has been 20 seconds and be prepared to cite the rule.  This will result in a discussion.</a:t>
            </a: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Gill Sans MT" pitchFamily="34" charset="0"/>
              </a:rPr>
              <a:t>NOTE:</a:t>
            </a:r>
            <a:r>
              <a:rPr lang="en-US" sz="2400" b="1" dirty="0">
                <a:solidFill>
                  <a:srgbClr val="FF0000"/>
                </a:solidFill>
                <a:latin typeface="Gill Sans MT" pitchFamily="34" charset="0"/>
              </a:rPr>
              <a:t>  </a:t>
            </a:r>
            <a:r>
              <a:rPr lang="en-US" sz="2400" b="1" dirty="0">
                <a:latin typeface="Gill Sans MT" pitchFamily="34" charset="0"/>
              </a:rPr>
              <a:t>Keep the game moving! Enforcement of this rule could be the difference in a completed or suspended game.  It’s imperative that you and your partner in a collective effort do not waste time in between innings and resume play ASAP.</a:t>
            </a:r>
          </a:p>
          <a:p>
            <a:endParaRPr lang="en-US" sz="24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AR JULIAN" pitchFamily="2" charset="0"/>
            </a:endParaRPr>
          </a:p>
          <a:p>
            <a:r>
              <a:rPr lang="en-US" sz="4000" b="1" dirty="0">
                <a:latin typeface="AR JULIAN" pitchFamily="2" charset="0"/>
              </a:rPr>
              <a:t>8.06 – Visits to the Mound</a:t>
            </a:r>
          </a:p>
          <a:p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Gill Sans MT" pitchFamily="34" charset="0"/>
            </a:endParaRPr>
          </a:p>
          <a:p>
            <a:endParaRPr lang="en-US" sz="2400" b="1" dirty="0">
              <a:latin typeface="Gill Sans MT" pitchFamily="34" charset="0"/>
            </a:endParaRP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endParaRPr lang="en-US" sz="2400" b="1" dirty="0">
              <a:latin typeface="Gill Sans MT" pitchFamily="34" charset="0"/>
            </a:endParaRPr>
          </a:p>
          <a:p>
            <a:pPr algn="ctr"/>
            <a:endParaRPr lang="en-US" sz="2400" b="1" dirty="0">
              <a:latin typeface="Gill Sans MT" pitchFamily="34" charset="0"/>
            </a:endParaRPr>
          </a:p>
          <a:p>
            <a:pPr algn="ctr"/>
            <a:endParaRPr lang="en-US" sz="2400" b="1" dirty="0">
              <a:latin typeface="Gill Sans MT" pitchFamily="34" charset="0"/>
            </a:endParaRPr>
          </a:p>
          <a:p>
            <a:pPr algn="ctr"/>
            <a:endParaRPr lang="en-US" sz="2400" b="1" dirty="0">
              <a:latin typeface="Gill Sans MT" pitchFamily="34" charset="0"/>
            </a:endParaRPr>
          </a:p>
        </p:txBody>
      </p:sp>
      <p:pic>
        <p:nvPicPr>
          <p:cNvPr id="7" name="Picture 6" descr="i missed yo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86000"/>
            <a:ext cx="3124200" cy="3886200"/>
          </a:xfrm>
          <a:prstGeom prst="rect">
            <a:avLst/>
          </a:prstGeom>
        </p:spPr>
      </p:pic>
      <p:pic>
        <p:nvPicPr>
          <p:cNvPr id="8" name="Picture 7" descr="pitcher pa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876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ill Sans MT" pitchFamily="34" charset="0"/>
              </a:rPr>
              <a:t>8.06 – Visits To The Mound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/>
              <a:t> An individual pitcher must be removed as the pitcher when he is</a:t>
            </a:r>
          </a:p>
          <a:p>
            <a:pPr lvl="0"/>
            <a:r>
              <a:rPr lang="en-US" sz="2400" dirty="0"/>
              <a:t>     visited on the mound by any coach for the </a:t>
            </a: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time </a:t>
            </a:r>
            <a:r>
              <a:rPr lang="en-US" sz="2400" dirty="0"/>
              <a:t>in the same</a:t>
            </a:r>
          </a:p>
          <a:p>
            <a:pPr lvl="0"/>
            <a:r>
              <a:rPr lang="en-US" sz="2400" dirty="0"/>
              <a:t>     inning, </a:t>
            </a:r>
            <a:r>
              <a:rPr lang="en-US" sz="2400" b="1" dirty="0"/>
              <a:t>OR</a:t>
            </a:r>
            <a:r>
              <a:rPr lang="en-US" sz="2400" dirty="0"/>
              <a:t> the </a:t>
            </a: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time </a:t>
            </a:r>
            <a:r>
              <a:rPr lang="en-US" sz="2400" dirty="0"/>
              <a:t>in a game.</a:t>
            </a:r>
          </a:p>
          <a:p>
            <a:pPr lvl="0"/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 A manager or coach cannot make a 3</a:t>
            </a:r>
            <a:r>
              <a:rPr lang="en-US" sz="2400" baseline="30000" dirty="0"/>
              <a:t>rd</a:t>
            </a:r>
            <a:r>
              <a:rPr lang="en-US" sz="2400" dirty="0"/>
              <a:t> visit while the same batter is at bat. </a:t>
            </a:r>
          </a:p>
          <a:p>
            <a:pPr lvl="0"/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Regulation 6-B MAJORS:</a:t>
            </a:r>
            <a:r>
              <a:rPr lang="en-US" sz="2400" dirty="0"/>
              <a:t>  Once removed from the mound, Pitcher cannot return as the Pitcher in that game.  </a:t>
            </a:r>
            <a:r>
              <a:rPr lang="en-US" sz="2400" b="1" dirty="0"/>
              <a:t>JUNIORS/ SENIORS: </a:t>
            </a:r>
            <a:r>
              <a:rPr lang="en-US" sz="2400" dirty="0"/>
              <a:t>If the removed Pitcher stays in the game by going to another Defensive position, he can return as Pitcher once per game. A player who legally re-enters as a pitcher retains the previous pitch count and the number of trips to the mound.  </a:t>
            </a:r>
          </a:p>
          <a:p>
            <a:pPr marL="285750" indent="-285750"/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/>
              <a:t>When a manager or coach is granted time to talk to any</a:t>
            </a:r>
          </a:p>
          <a:p>
            <a:pPr lvl="0"/>
            <a:r>
              <a:rPr lang="en-US" sz="2400" dirty="0"/>
              <a:t>    defensive players, the pitcher is charged with a visit.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" y="1676400"/>
            <a:ext cx="758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/>
              <a:t>LL interpretation:   When a pitcher is removed, the </a:t>
            </a:r>
            <a:r>
              <a:rPr lang="en-US" sz="2400" u="sng" dirty="0"/>
              <a:t>new</a:t>
            </a:r>
          </a:p>
          <a:p>
            <a:pPr lvl="0"/>
            <a:r>
              <a:rPr lang="en-US" sz="2400" dirty="0"/>
              <a:t>    pitcher is not charged with a visit.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/>
              <a:t>No visit is charged when a coach wants to check a player </a:t>
            </a:r>
          </a:p>
          <a:p>
            <a:pPr lvl="0"/>
            <a:r>
              <a:rPr lang="en-US" sz="2400" dirty="0"/>
              <a:t>    for illness or injury. </a:t>
            </a:r>
            <a:r>
              <a:rPr lang="en-US" sz="2400" b="1" dirty="0"/>
              <a:t>Umpires </a:t>
            </a:r>
            <a:r>
              <a:rPr lang="en-US" sz="2400" dirty="0"/>
              <a:t>need to monitor </a:t>
            </a:r>
          </a:p>
          <a:p>
            <a:pPr lvl="0"/>
            <a:r>
              <a:rPr lang="en-US" sz="2400" dirty="0"/>
              <a:t>    conversation and charge defensive visit accordingly</a:t>
            </a:r>
          </a:p>
        </p:txBody>
      </p:sp>
      <p:pic>
        <p:nvPicPr>
          <p:cNvPr id="5" name="Picture 4" descr="... derek lilliquist second from left makes a &lt;strong&gt;visit to the mound&lt;/strong&gt; to spea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7315200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4853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Next Meeting March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102" y="1447800"/>
            <a:ext cx="48556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Mike </a:t>
            </a:r>
            <a:r>
              <a:rPr lang="en-US" sz="3200" dirty="0" err="1"/>
              <a:t>Messick</a:t>
            </a:r>
            <a:r>
              <a:rPr lang="en-US" sz="3200" dirty="0"/>
              <a:t> </a:t>
            </a:r>
          </a:p>
          <a:p>
            <a:r>
              <a:rPr lang="en-US" sz="3200" dirty="0"/>
              <a:t>Little League* International</a:t>
            </a:r>
          </a:p>
          <a:p>
            <a:endParaRPr lang="en-US" sz="3200" dirty="0"/>
          </a:p>
          <a:p>
            <a:r>
              <a:rPr lang="en-US" sz="3200" b="1" u="sng" dirty="0"/>
              <a:t>New &amp; Obscure Rules </a:t>
            </a:r>
          </a:p>
        </p:txBody>
      </p:sp>
      <p:pic>
        <p:nvPicPr>
          <p:cNvPr id="4" name="Picture 3" descr="&lt;strong&gt;Obscure&lt;/strong&gt; Car &lt;strong&gt;Laws&lt;/strong&gt; from Around the United States | Montgomery, 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7" y="533400"/>
            <a:ext cx="3733873" cy="6629400"/>
          </a:xfrm>
          <a:prstGeom prst="rect">
            <a:avLst/>
          </a:prstGeom>
        </p:spPr>
      </p:pic>
      <p:pic>
        <p:nvPicPr>
          <p:cNvPr id="5" name="Picture 4" descr="&lt;strong&gt;ObsCure&lt;/strong&gt; wallpaper by EddieObsCur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" y="3509903"/>
            <a:ext cx="4114800" cy="2074783"/>
          </a:xfrm>
          <a:prstGeom prst="rect">
            <a:avLst/>
          </a:prstGeom>
        </p:spPr>
      </p:pic>
      <p:pic>
        <p:nvPicPr>
          <p:cNvPr id="6" name="Picture 5" descr="Nelson Central School eLearning PD Wiki - blogging_&lt;strong&gt;rules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39" y="5000625"/>
            <a:ext cx="3686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381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omic Sans MS" pitchFamily="66" charset="0"/>
              </a:rPr>
              <a:t>RULE 8.00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534400" cy="5715000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>
                <a:solidFill>
                  <a:schemeClr val="tx1"/>
                </a:solidFill>
              </a:rPr>
              <a:t>8.01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Two legal pitching positions: a) </a:t>
            </a:r>
            <a:r>
              <a:rPr lang="en-US" sz="2400" b="1" dirty="0">
                <a:solidFill>
                  <a:schemeClr val="tx1"/>
                </a:solidFill>
              </a:rPr>
              <a:t>The Windup</a:t>
            </a:r>
            <a:r>
              <a:rPr lang="en-US" sz="2400" dirty="0">
                <a:solidFill>
                  <a:schemeClr val="tx1"/>
                </a:solidFill>
              </a:rPr>
              <a:t>, and b) </a:t>
            </a:r>
            <a:r>
              <a:rPr lang="en-US" sz="2400" b="1" dirty="0">
                <a:solidFill>
                  <a:schemeClr val="tx1"/>
                </a:solidFill>
              </a:rPr>
              <a:t>The Set 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Pitcher must take his signs from the catcher while engaging the rubber in either position. </a:t>
            </a:r>
            <a:r>
              <a:rPr lang="en-US" sz="2400" dirty="0">
                <a:solidFill>
                  <a:srgbClr val="C00000"/>
                </a:solidFill>
              </a:rPr>
              <a:t>(Umpires should correct – but no penalty)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Pitcher may properly disengage, but may not step back quickly and deliver a pitch. This could be judged as a quick or illegal pitch.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When disengaging, both hands must be dropped to the sides.</a:t>
            </a:r>
          </a:p>
          <a:p>
            <a:pPr algn="l"/>
            <a:endParaRPr lang="en-US" sz="2600" dirty="0">
              <a:solidFill>
                <a:schemeClr val="tx1"/>
              </a:solidFill>
            </a:endParaRP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algn="l"/>
            <a:endParaRPr lang="en-US" sz="3100" dirty="0">
              <a:solidFill>
                <a:srgbClr val="C00000"/>
              </a:solidFill>
            </a:endParaRPr>
          </a:p>
          <a:p>
            <a:pPr algn="l"/>
            <a:endParaRPr lang="en-US" sz="2800" dirty="0">
              <a:solidFill>
                <a:srgbClr val="C00000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itch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962400"/>
            <a:ext cx="6629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52400"/>
            <a:ext cx="8763000" cy="647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>
                <a:latin typeface="Gill Sans MT" pitchFamily="34" charset="0"/>
              </a:rPr>
              <a:t>THE  WINDUP: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aseline="0" dirty="0">
                <a:latin typeface="Gill Sans MT" pitchFamily="34" charset="0"/>
              </a:rPr>
              <a:t> Pitcher stands facing the batter with pivot foot on the plate, and the other foot free. </a:t>
            </a:r>
            <a:r>
              <a:rPr lang="en-US" sz="24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Any movement associated with the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delivery commits the pitcher to pitch w/o interruption – in one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continuous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motion.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latin typeface="Gill Sans MT" pitchFamily="34" charset="0"/>
              </a:rPr>
              <a:t>From The Windup Position the pitcher may: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Deliver the ball to the batter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Step toward </a:t>
            </a:r>
            <a:r>
              <a:rPr lang="en-US" sz="2400" u="sng" dirty="0">
                <a:latin typeface="Gill Sans MT" pitchFamily="34" charset="0"/>
              </a:rPr>
              <a:t>and throw</a:t>
            </a:r>
            <a:r>
              <a:rPr lang="en-US" sz="2400" dirty="0">
                <a:latin typeface="Gill Sans MT" pitchFamily="34" charset="0"/>
              </a:rPr>
              <a:t> to a base in an attempt to pick-off a runner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Disengage by stepping off with the </a:t>
            </a:r>
            <a:r>
              <a:rPr lang="en-US" sz="2400" u="sng" dirty="0">
                <a:latin typeface="Gill Sans MT" pitchFamily="34" charset="0"/>
              </a:rPr>
              <a:t>pivot foot </a:t>
            </a:r>
            <a:r>
              <a:rPr lang="en-US" sz="2400" b="1" u="sng" dirty="0">
                <a:latin typeface="Gill Sans MT" pitchFamily="34" charset="0"/>
              </a:rPr>
              <a:t>first</a:t>
            </a:r>
            <a:r>
              <a:rPr lang="en-US" sz="2400" dirty="0">
                <a:latin typeface="Gill Sans MT" pitchFamily="34" charset="0"/>
              </a:rPr>
              <a:t> – and before any other movements associated with a delivery.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Pitcher may NOT go directly from Windup position to the Set Position. He must first step off properly with the </a:t>
            </a:r>
            <a:r>
              <a:rPr lang="en-US" sz="2400" u="sng" dirty="0">
                <a:latin typeface="Gill Sans MT" pitchFamily="34" charset="0"/>
              </a:rPr>
              <a:t>pivot foot </a:t>
            </a:r>
            <a:r>
              <a:rPr lang="en-US" sz="2400" b="1" u="sng" dirty="0">
                <a:latin typeface="Gill Sans MT" pitchFamily="34" charset="0"/>
              </a:rPr>
              <a:t>first</a:t>
            </a:r>
            <a:r>
              <a:rPr lang="en-US" sz="2400" dirty="0">
                <a:latin typeface="Gill Sans MT" pitchFamily="34" charset="0"/>
              </a:rPr>
              <a:t>.</a:t>
            </a: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52400"/>
            <a:ext cx="8763000" cy="647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>
                <a:latin typeface="Gill Sans MT" pitchFamily="34" charset="0"/>
              </a:rPr>
              <a:t>THE  SET: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aseline="0" dirty="0">
                <a:latin typeface="Gill Sans MT" pitchFamily="34" charset="0"/>
              </a:rPr>
              <a:t> Pitcher stands facing the batter with pivot foot on the plate, and the free foot in front of the</a:t>
            </a:r>
            <a:r>
              <a:rPr lang="en-US" sz="2400" dirty="0">
                <a:latin typeface="Gill Sans MT" pitchFamily="34" charset="0"/>
              </a:rPr>
              <a:t> plate.</a:t>
            </a:r>
            <a:r>
              <a:rPr lang="en-US" sz="24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With no runners on base, the pitcher need not come to a stop before delivering the pitch.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latin typeface="Gill Sans MT" pitchFamily="34" charset="0"/>
              </a:rPr>
              <a:t>From The Set Position the pitcher may: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Deliver the ball to the batter - </a:t>
            </a:r>
            <a:r>
              <a:rPr lang="en-US" sz="2400" u="sng" dirty="0">
                <a:latin typeface="Gill Sans MT" pitchFamily="34" charset="0"/>
              </a:rPr>
              <a:t>after</a:t>
            </a:r>
            <a:r>
              <a:rPr lang="en-US" sz="2400" dirty="0">
                <a:latin typeface="Gill Sans MT" pitchFamily="34" charset="0"/>
              </a:rPr>
              <a:t> bringing hands together in front of his body and coming to a complete and discernible stop.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Step directly toward and throw to a base in an attempt to pick-off a runner.  Step must be ahead of a throw.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>
                <a:latin typeface="Gill Sans MT" pitchFamily="34" charset="0"/>
              </a:rPr>
              <a:t>Step backward off the plate with the </a:t>
            </a:r>
            <a:r>
              <a:rPr lang="en-US" sz="2400" u="sng" dirty="0">
                <a:latin typeface="Gill Sans MT" pitchFamily="34" charset="0"/>
              </a:rPr>
              <a:t>pivot foot </a:t>
            </a:r>
            <a:r>
              <a:rPr lang="en-US" sz="2400" b="1" u="sng" dirty="0">
                <a:latin typeface="Gill Sans MT" pitchFamily="34" charset="0"/>
              </a:rPr>
              <a:t>first</a:t>
            </a:r>
            <a:r>
              <a:rPr lang="en-US" sz="2400" dirty="0">
                <a:latin typeface="Gill Sans MT" pitchFamily="34" charset="0"/>
              </a:rPr>
              <a:t> – and </a:t>
            </a:r>
            <a:r>
              <a:rPr lang="en-US" sz="2400" u="sng" dirty="0">
                <a:latin typeface="Gill Sans MT" pitchFamily="34" charset="0"/>
              </a:rPr>
              <a:t>before</a:t>
            </a:r>
            <a:r>
              <a:rPr lang="en-US" sz="2400" dirty="0">
                <a:latin typeface="Gill Sans MT" pitchFamily="34" charset="0"/>
              </a:rPr>
              <a:t> any other movements associated with a delivery.  (</a:t>
            </a:r>
            <a:r>
              <a:rPr lang="en-US" sz="2400" dirty="0">
                <a:solidFill>
                  <a:srgbClr val="C00000"/>
                </a:solidFill>
                <a:latin typeface="Gill Sans MT" pitchFamily="34" charset="0"/>
              </a:rPr>
              <a:t>Note:</a:t>
            </a:r>
            <a:r>
              <a:rPr lang="en-US" sz="2400" dirty="0">
                <a:latin typeface="Gill Sans MT" pitchFamily="34" charset="0"/>
              </a:rPr>
              <a:t>  By stepping backward off the plate, the pitcher becomes an “infielder” for the purposes of a wild throw. )</a:t>
            </a: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52400"/>
            <a:ext cx="8763000" cy="647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>
                <a:latin typeface="Gill Sans MT" pitchFamily="34" charset="0"/>
              </a:rPr>
              <a:t>8.01 (d):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aseline="0" dirty="0">
                <a:latin typeface="Gill Sans MT" pitchFamily="34" charset="0"/>
              </a:rPr>
              <a:t> An illegal pitch is a “ball” with no runners on base (unless the batter reaches 1</a:t>
            </a:r>
            <a:r>
              <a:rPr lang="en-US" sz="2400" baseline="30000" dirty="0">
                <a:latin typeface="Gill Sans MT" pitchFamily="34" charset="0"/>
              </a:rPr>
              <a:t>st</a:t>
            </a:r>
            <a:r>
              <a:rPr lang="en-US" sz="2400" baseline="0" dirty="0">
                <a:latin typeface="Gill Sans MT" pitchFamily="34" charset="0"/>
              </a:rPr>
              <a:t> base).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Gill Sans MT" pitchFamily="34" charset="0"/>
              </a:rPr>
              <a:t> An illegal pitch is a “balk” with runners on.  (No balks in Majors.) 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If a ball slips out of the Pitcher’s hand and crosses the foul line, it is a “ball”.  If the ball does not cross the foul line,  it is considered “no pitch” with no runners on, or a “balk” with runners on.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u="sng" dirty="0">
                <a:latin typeface="Gill Sans MT" pitchFamily="34" charset="0"/>
              </a:rPr>
              <a:t>8.01 (e):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If the pitcher removes </a:t>
            </a:r>
            <a:r>
              <a:rPr lang="en-US" sz="2400" dirty="0">
                <a:latin typeface="Gill Sans MT" pitchFamily="34" charset="0"/>
              </a:rPr>
              <a:t>his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pivot foot from the pitcher’s plate, the pitcher then becomes an infielder. </a:t>
            </a:r>
            <a:r>
              <a:rPr lang="en-US" sz="2400" dirty="0">
                <a:latin typeface="Gill Sans MT" pitchFamily="34" charset="0"/>
              </a:rPr>
              <a:t> Therefore,  a pickoff attempt that goes out of play would be a 2 base penalty (same as any other fielder).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>
                <a:latin typeface="Gill Sans MT" pitchFamily="34" charset="0"/>
              </a:rPr>
              <a:t>If the pitcher does not step off, and his pivot foot remains in contact with the rubber,  a pickoff throw that goes out of play would be a one base award.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ill Sans MT" pitchFamily="34" charset="0"/>
              </a:rPr>
              <a:t>8.01 (f):</a:t>
            </a:r>
            <a:r>
              <a:rPr lang="en-US" sz="2400" b="1" dirty="0">
                <a:latin typeface="Gill Sans MT" pitchFamily="34" charset="0"/>
              </a:rPr>
              <a:t> </a:t>
            </a:r>
          </a:p>
          <a:p>
            <a:r>
              <a:rPr lang="en-US" sz="2400" dirty="0">
                <a:latin typeface="Gill Sans MT" pitchFamily="34" charset="0"/>
              </a:rPr>
              <a:t>A pitcher must visually indicate to the plate umpire, batter, and any/all runners which hand they intend to pitch with.  A pitcher must continue to use that hand until the batter is retired, reaches base, the inning ends, or a pinch hitter enters the box.</a:t>
            </a:r>
          </a:p>
          <a:p>
            <a:endParaRPr lang="en-US" sz="2400" b="1" u="sng" dirty="0">
              <a:latin typeface="Gill Sans MT" pitchFamily="34" charset="0"/>
            </a:endParaRPr>
          </a:p>
          <a:p>
            <a:pPr algn="ctr"/>
            <a:r>
              <a:rPr lang="en-US" sz="2400" b="1" u="sng" dirty="0">
                <a:latin typeface="Gill Sans MT" pitchFamily="34" charset="0"/>
              </a:rPr>
              <a:t>Pat Venditte</a:t>
            </a:r>
          </a:p>
          <a:p>
            <a:endParaRPr lang="en-US" dirty="0"/>
          </a:p>
        </p:txBody>
      </p:sp>
      <p:pic>
        <p:nvPicPr>
          <p:cNvPr id="1026" name="Picture 2" descr="Image result for ambidextrous pitch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62201"/>
            <a:ext cx="76962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8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52400"/>
            <a:ext cx="8763000" cy="35814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latin typeface="Gill Sans MT" pitchFamily="34" charset="0"/>
              </a:rPr>
              <a:t>8.02 (a) (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u="sng" dirty="0">
                <a:latin typeface="Gill Sans MT" pitchFamily="34" charset="0"/>
              </a:rPr>
              <a:t>):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Gill Sans MT" pitchFamily="34" charset="0"/>
              </a:rPr>
              <a:t>Pitching hand must not contact mouth or lips while in the pitcher’s circle. (Cold weather exception – before the game umpires may allow for pitchers to blow on hands).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srgbClr val="C00000"/>
                </a:solidFill>
                <a:latin typeface="Gill Sans MT" pitchFamily="34" charset="0"/>
              </a:rPr>
              <a:t>Penalty</a:t>
            </a:r>
            <a:r>
              <a:rPr lang="en-US" sz="2400" b="1" dirty="0">
                <a:solidFill>
                  <a:srgbClr val="C00000"/>
                </a:solidFill>
                <a:latin typeface="Gill Sans MT" pitchFamily="34" charset="0"/>
              </a:rPr>
              <a:t>:  </a:t>
            </a:r>
            <a:r>
              <a:rPr lang="en-US" sz="2400" dirty="0">
                <a:solidFill>
                  <a:srgbClr val="C00000"/>
                </a:solidFill>
                <a:latin typeface="Gill Sans MT" pitchFamily="34" charset="0"/>
              </a:rPr>
              <a:t>Immediately call a “ball” and warn pitcher that repeated offenses can cause his removal from the game.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srgbClr val="C00000"/>
                </a:solidFill>
                <a:latin typeface="Gill Sans MT" pitchFamily="34" charset="0"/>
              </a:rPr>
              <a:t>Exception</a:t>
            </a:r>
            <a:r>
              <a:rPr lang="en-US" sz="2400" dirty="0">
                <a:solidFill>
                  <a:srgbClr val="C00000"/>
                </a:solidFill>
                <a:latin typeface="Gill Sans MT" pitchFamily="34" charset="0"/>
              </a:rPr>
              <a:t>:  If the pitch is made and the batter and all other runners advance at least one base, the play proceeds w/o reference to the violation.</a:t>
            </a: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latin typeface="Gill Sans MT" pitchFamily="34" charset="0"/>
            </a:endParaRPr>
          </a:p>
          <a:p>
            <a:pPr lvl="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435828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8.02 The Pitcher Shall Not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8.02 (a)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2.  Apply a foreign substance of any kind to the ball.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75021"/>
            <a:ext cx="8153400" cy="43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8.02 The Pitcher Shall Not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/>
              <a:t>8.02 (a)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(3)Expectorate (cough/spit) on the ball, hand, or glove.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(4) Rub the ball on the glove person, or clothing.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(5) Deface the ball in any manner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(6) Deliver a shine, spit, mud or emery ball.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7239000" cy="3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1232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Rule 8.00</vt:lpstr>
      <vt:lpstr>RULE 8.00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6.00</dc:title>
  <dc:creator>Owner</dc:creator>
  <cp:lastModifiedBy>D Angelo, Craig</cp:lastModifiedBy>
  <cp:revision>141</cp:revision>
  <dcterms:created xsi:type="dcterms:W3CDTF">2017-01-26T01:30:30Z</dcterms:created>
  <dcterms:modified xsi:type="dcterms:W3CDTF">2017-12-13T20:09:53Z</dcterms:modified>
</cp:coreProperties>
</file>